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661" r:id="rId3"/>
    <p:sldId id="665" r:id="rId4"/>
    <p:sldId id="667" r:id="rId5"/>
    <p:sldId id="662" r:id="rId6"/>
    <p:sldId id="658" r:id="rId7"/>
    <p:sldId id="663" r:id="rId8"/>
    <p:sldId id="664" r:id="rId9"/>
    <p:sldId id="668" r:id="rId10"/>
    <p:sldId id="669" r:id="rId11"/>
    <p:sldId id="656" r:id="rId12"/>
  </p:sldIdLst>
  <p:sldSz cx="12192000" cy="6858000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AA9"/>
    <a:srgbClr val="5B9BD5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2F44E-7974-4EFB-B20B-DF4BD1167DFA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09CE735-5546-4BEA-9D04-6BCB73D70AEE}">
      <dgm:prSet/>
      <dgm:spPr/>
      <dgm:t>
        <a:bodyPr/>
        <a:lstStyle/>
        <a:p>
          <a:pPr rtl="0"/>
          <a:r>
            <a:rPr lang="pt-BR" b="1" dirty="0" smtClean="0"/>
            <a:t>1. Organização</a:t>
          </a:r>
          <a:r>
            <a:rPr lang="pt-BR" dirty="0" smtClean="0"/>
            <a:t> </a:t>
          </a:r>
          <a:r>
            <a:rPr lang="pt-BR" b="1" dirty="0" smtClean="0"/>
            <a:t>Curricular – Aprendizagens essenciais</a:t>
          </a:r>
          <a:r>
            <a:rPr lang="pt-BR" dirty="0" smtClean="0"/>
            <a:t> </a:t>
          </a:r>
          <a:endParaRPr lang="pt-BR" dirty="0"/>
        </a:p>
      </dgm:t>
    </dgm:pt>
    <dgm:pt modelId="{4BF4AEB4-DD76-4FD0-98F2-419ABE68F923}" type="parTrans" cxnId="{07D63144-3931-48ED-B4B2-6A58D82470B0}">
      <dgm:prSet/>
      <dgm:spPr/>
      <dgm:t>
        <a:bodyPr/>
        <a:lstStyle/>
        <a:p>
          <a:endParaRPr lang="pt-BR"/>
        </a:p>
      </dgm:t>
    </dgm:pt>
    <dgm:pt modelId="{4BE054E8-8242-42A3-9652-85B85CBEB39A}" type="sibTrans" cxnId="{07D63144-3931-48ED-B4B2-6A58D82470B0}">
      <dgm:prSet/>
      <dgm:spPr/>
      <dgm:t>
        <a:bodyPr/>
        <a:lstStyle/>
        <a:p>
          <a:endParaRPr lang="pt-BR"/>
        </a:p>
      </dgm:t>
    </dgm:pt>
    <dgm:pt modelId="{04EA7A03-6EC8-41B9-9ACC-04FFD90439A6}">
      <dgm:prSet/>
      <dgm:spPr/>
      <dgm:t>
        <a:bodyPr/>
        <a:lstStyle/>
        <a:p>
          <a:pPr rtl="0"/>
          <a:r>
            <a:rPr lang="pt-BR" b="1" dirty="0" smtClean="0"/>
            <a:t>2. </a:t>
          </a:r>
          <a:r>
            <a:rPr lang="pt-BR" b="1" dirty="0" err="1" smtClean="0"/>
            <a:t>C</a:t>
          </a:r>
          <a:r>
            <a:rPr lang="pt-BR" b="1" i="1" dirty="0" err="1" smtClean="0"/>
            <a:t>ontinuum</a:t>
          </a:r>
          <a:r>
            <a:rPr lang="pt-BR" b="1" i="1" dirty="0" smtClean="0"/>
            <a:t> Curricular </a:t>
          </a:r>
          <a:r>
            <a:rPr lang="pt-BR" b="1" dirty="0" smtClean="0"/>
            <a:t>2020/2021</a:t>
          </a:r>
          <a:endParaRPr lang="pt-BR" dirty="0"/>
        </a:p>
      </dgm:t>
    </dgm:pt>
    <dgm:pt modelId="{21457910-C85E-4E27-8C10-14E082E3C3A6}" type="parTrans" cxnId="{084A8128-E183-4C51-92B5-22F6C444B6F7}">
      <dgm:prSet/>
      <dgm:spPr/>
      <dgm:t>
        <a:bodyPr/>
        <a:lstStyle/>
        <a:p>
          <a:endParaRPr lang="pt-BR"/>
        </a:p>
      </dgm:t>
    </dgm:pt>
    <dgm:pt modelId="{F507AAFC-2F1B-4262-B9A6-90B01105B491}" type="sibTrans" cxnId="{084A8128-E183-4C51-92B5-22F6C444B6F7}">
      <dgm:prSet/>
      <dgm:spPr/>
      <dgm:t>
        <a:bodyPr/>
        <a:lstStyle/>
        <a:p>
          <a:endParaRPr lang="pt-BR"/>
        </a:p>
      </dgm:t>
    </dgm:pt>
    <dgm:pt modelId="{6F3B4E1F-C630-48CC-8925-4EBEEC0A7853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pt-BR" b="1" dirty="0" smtClean="0"/>
            <a:t>3</a:t>
          </a:r>
          <a:r>
            <a:rPr lang="pt-BR" dirty="0" smtClean="0"/>
            <a:t>. </a:t>
          </a:r>
          <a:r>
            <a:rPr lang="pt-BR" b="1" dirty="0" smtClean="0"/>
            <a:t>Encaminhamentos Gerais para o funcionamento e organização da escola </a:t>
          </a:r>
          <a:endParaRPr lang="pt-BR" b="1" dirty="0"/>
        </a:p>
      </dgm:t>
    </dgm:pt>
    <dgm:pt modelId="{BA0A5502-E444-4066-867D-79EEFC0E2D2C}" type="sibTrans" cxnId="{24958952-99A7-4512-8B1D-F5D0D2D374B2}">
      <dgm:prSet/>
      <dgm:spPr/>
      <dgm:t>
        <a:bodyPr/>
        <a:lstStyle/>
        <a:p>
          <a:endParaRPr lang="pt-BR"/>
        </a:p>
      </dgm:t>
    </dgm:pt>
    <dgm:pt modelId="{A6DE974A-5F0B-4DA3-950E-FA90B7CACF58}" type="parTrans" cxnId="{24958952-99A7-4512-8B1D-F5D0D2D374B2}">
      <dgm:prSet/>
      <dgm:spPr/>
      <dgm:t>
        <a:bodyPr/>
        <a:lstStyle/>
        <a:p>
          <a:endParaRPr lang="pt-BR"/>
        </a:p>
      </dgm:t>
    </dgm:pt>
    <dgm:pt modelId="{18DD8E48-6106-40A8-8E4B-CFAF73632E52}" type="pres">
      <dgm:prSet presAssocID="{0D62F44E-7974-4EFB-B20B-DF4BD1167DF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26504AA-C5B1-478E-A1CE-1444FFCA388F}" type="pres">
      <dgm:prSet presAssocID="{0D62F44E-7974-4EFB-B20B-DF4BD1167DFA}" presName="diamond" presStyleLbl="bgShp" presStyleIdx="0" presStyleCnt="1" custScaleX="147707" custLinFactNeighborX="-11928" custLinFactNeighborY="3887"/>
      <dgm:spPr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</dgm:pt>
    <dgm:pt modelId="{749CEE4E-62FA-43F4-A997-662395536DB3}" type="pres">
      <dgm:prSet presAssocID="{0D62F44E-7974-4EFB-B20B-DF4BD1167DFA}" presName="quad1" presStyleLbl="node1" presStyleIdx="0" presStyleCnt="4" custScaleX="256507" custLinFactX="-29250" custLinFactNeighborX="-100000" custLinFactNeighborY="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4CBAC9-29F1-47FC-B935-E7386D306FF3}" type="pres">
      <dgm:prSet presAssocID="{0D62F44E-7974-4EFB-B20B-DF4BD1167DFA}" presName="quad2" presStyleLbl="node1" presStyleIdx="1" presStyleCnt="4" custScaleX="283871" custLinFactNeighborX="48271" custLinFactNeighborY="-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3AA33D-187C-41B8-876A-1E6E802ED30C}" type="pres">
      <dgm:prSet presAssocID="{0D62F44E-7974-4EFB-B20B-DF4BD1167DFA}" presName="quad3" presStyleLbl="node1" presStyleIdx="2" presStyleCnt="4" custScaleX="595796" custLinFactX="-9393" custLinFactNeighborX="-100000" custLinFactNeighborY="157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FFC670-9698-40E2-AB42-416C85D628FB}" type="pres">
      <dgm:prSet presAssocID="{0D62F44E-7974-4EFB-B20B-DF4BD1167DFA}" presName="quad4" presStyleLbl="node1" presStyleIdx="3" presStyleCnt="4" custFlipHor="0" custScaleX="5936" custLinFactX="-180809" custLinFactNeighborX="-200000" custLinFactNeighborY="15166">
        <dgm:presLayoutVars>
          <dgm:chMax val="0"/>
          <dgm:chPref val="0"/>
          <dgm:bulletEnabled val="1"/>
        </dgm:presLayoutVars>
      </dgm:prSet>
      <dgm:spPr/>
    </dgm:pt>
  </dgm:ptLst>
  <dgm:cxnLst>
    <dgm:cxn modelId="{53017A92-4B8E-4D7C-8028-8225CF2DB8DA}" type="presOf" srcId="{04EA7A03-6EC8-41B9-9ACC-04FFD90439A6}" destId="{4B4CBAC9-29F1-47FC-B935-E7386D306FF3}" srcOrd="0" destOrd="0" presId="urn:microsoft.com/office/officeart/2005/8/layout/matrix3"/>
    <dgm:cxn modelId="{C84A75A2-6805-4D2E-A005-97A993839B96}" type="presOf" srcId="{6F3B4E1F-C630-48CC-8925-4EBEEC0A7853}" destId="{C43AA33D-187C-41B8-876A-1E6E802ED30C}" srcOrd="0" destOrd="0" presId="urn:microsoft.com/office/officeart/2005/8/layout/matrix3"/>
    <dgm:cxn modelId="{76BC856A-0991-4B82-9CB2-5307C5DBE032}" type="presOf" srcId="{0D62F44E-7974-4EFB-B20B-DF4BD1167DFA}" destId="{18DD8E48-6106-40A8-8E4B-CFAF73632E52}" srcOrd="0" destOrd="0" presId="urn:microsoft.com/office/officeart/2005/8/layout/matrix3"/>
    <dgm:cxn modelId="{07D63144-3931-48ED-B4B2-6A58D82470B0}" srcId="{0D62F44E-7974-4EFB-B20B-DF4BD1167DFA}" destId="{E09CE735-5546-4BEA-9D04-6BCB73D70AEE}" srcOrd="0" destOrd="0" parTransId="{4BF4AEB4-DD76-4FD0-98F2-419ABE68F923}" sibTransId="{4BE054E8-8242-42A3-9652-85B85CBEB39A}"/>
    <dgm:cxn modelId="{084A8128-E183-4C51-92B5-22F6C444B6F7}" srcId="{0D62F44E-7974-4EFB-B20B-DF4BD1167DFA}" destId="{04EA7A03-6EC8-41B9-9ACC-04FFD90439A6}" srcOrd="1" destOrd="0" parTransId="{21457910-C85E-4E27-8C10-14E082E3C3A6}" sibTransId="{F507AAFC-2F1B-4262-B9A6-90B01105B491}"/>
    <dgm:cxn modelId="{24958952-99A7-4512-8B1D-F5D0D2D374B2}" srcId="{0D62F44E-7974-4EFB-B20B-DF4BD1167DFA}" destId="{6F3B4E1F-C630-48CC-8925-4EBEEC0A7853}" srcOrd="2" destOrd="0" parTransId="{A6DE974A-5F0B-4DA3-950E-FA90B7CACF58}" sibTransId="{BA0A5502-E444-4066-867D-79EEFC0E2D2C}"/>
    <dgm:cxn modelId="{C0759CF5-50A2-4BAE-87EA-724E79FD0012}" type="presOf" srcId="{E09CE735-5546-4BEA-9D04-6BCB73D70AEE}" destId="{749CEE4E-62FA-43F4-A997-662395536DB3}" srcOrd="0" destOrd="0" presId="urn:microsoft.com/office/officeart/2005/8/layout/matrix3"/>
    <dgm:cxn modelId="{45082D0A-35E2-493C-B5C5-E589B93A76B9}" type="presParOf" srcId="{18DD8E48-6106-40A8-8E4B-CFAF73632E52}" destId="{726504AA-C5B1-478E-A1CE-1444FFCA388F}" srcOrd="0" destOrd="0" presId="urn:microsoft.com/office/officeart/2005/8/layout/matrix3"/>
    <dgm:cxn modelId="{23CD1FF2-2BC8-4709-8A02-570699815CC7}" type="presParOf" srcId="{18DD8E48-6106-40A8-8E4B-CFAF73632E52}" destId="{749CEE4E-62FA-43F4-A997-662395536DB3}" srcOrd="1" destOrd="0" presId="urn:microsoft.com/office/officeart/2005/8/layout/matrix3"/>
    <dgm:cxn modelId="{765CE3A8-2D2B-43A2-BFEE-E2DAAC70D346}" type="presParOf" srcId="{18DD8E48-6106-40A8-8E4B-CFAF73632E52}" destId="{4B4CBAC9-29F1-47FC-B935-E7386D306FF3}" srcOrd="2" destOrd="0" presId="urn:microsoft.com/office/officeart/2005/8/layout/matrix3"/>
    <dgm:cxn modelId="{3291B0E0-6A2A-42CF-8CCE-92C3E47E506C}" type="presParOf" srcId="{18DD8E48-6106-40A8-8E4B-CFAF73632E52}" destId="{C43AA33D-187C-41B8-876A-1E6E802ED30C}" srcOrd="3" destOrd="0" presId="urn:microsoft.com/office/officeart/2005/8/layout/matrix3"/>
    <dgm:cxn modelId="{2B0F250D-0AC3-441E-8E62-C12CA1F0BBD2}" type="presParOf" srcId="{18DD8E48-6106-40A8-8E4B-CFAF73632E52}" destId="{2EFFC670-9698-40E2-AB42-416C85D628F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504AA-C5B1-478E-A1CE-1444FFCA388F}">
      <dsp:nvSpPr>
        <dsp:cNvPr id="0" name=""/>
        <dsp:cNvSpPr/>
      </dsp:nvSpPr>
      <dsp:spPr>
        <a:xfrm>
          <a:off x="2418669" y="0"/>
          <a:ext cx="6950639" cy="4705694"/>
        </a:xfrm>
        <a:prstGeom prst="diamond">
          <a:avLst/>
        </a:prstGeom>
        <a:gradFill flip="none" rotWithShape="0">
          <a:gsLst>
            <a:gs pos="0">
              <a:srgbClr val="FFFF00">
                <a:shade val="30000"/>
                <a:satMod val="115000"/>
              </a:srgbClr>
            </a:gs>
            <a:gs pos="50000">
              <a:srgbClr val="FFFF00">
                <a:shade val="67500"/>
                <a:satMod val="115000"/>
              </a:srgbClr>
            </a:gs>
            <a:gs pos="100000">
              <a:srgbClr val="FFFF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CEE4E-62FA-43F4-A997-662395536DB3}">
      <dsp:nvSpPr>
        <dsp:cNvPr id="0" name=""/>
        <dsp:cNvSpPr/>
      </dsp:nvSpPr>
      <dsp:spPr>
        <a:xfrm>
          <a:off x="741331" y="456088"/>
          <a:ext cx="4707469" cy="1835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1. Organização</a:t>
          </a:r>
          <a:r>
            <a:rPr lang="pt-BR" sz="2500" kern="1200" dirty="0" smtClean="0"/>
            <a:t> </a:t>
          </a:r>
          <a:r>
            <a:rPr lang="pt-BR" sz="2500" b="1" kern="1200" dirty="0" smtClean="0"/>
            <a:t>Curricular – Aprendizagens essenciais</a:t>
          </a:r>
          <a:r>
            <a:rPr lang="pt-BR" sz="2500" kern="1200" dirty="0" smtClean="0"/>
            <a:t> </a:t>
          </a:r>
          <a:endParaRPr lang="pt-BR" sz="2500" kern="1200" dirty="0"/>
        </a:p>
      </dsp:txBody>
      <dsp:txXfrm>
        <a:off x="830919" y="545676"/>
        <a:ext cx="4528293" cy="1656044"/>
      </dsp:txXfrm>
    </dsp:sp>
    <dsp:sp modelId="{4B4CBAC9-29F1-47FC-B935-E7386D306FF3}">
      <dsp:nvSpPr>
        <dsp:cNvPr id="0" name=""/>
        <dsp:cNvSpPr/>
      </dsp:nvSpPr>
      <dsp:spPr>
        <a:xfrm>
          <a:off x="5724517" y="437993"/>
          <a:ext cx="5209659" cy="1835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2. </a:t>
          </a:r>
          <a:r>
            <a:rPr lang="pt-BR" sz="2400" b="1" kern="1200" dirty="0" err="1" smtClean="0"/>
            <a:t>C</a:t>
          </a:r>
          <a:r>
            <a:rPr lang="pt-BR" sz="2400" b="1" i="1" kern="1200" dirty="0" err="1" smtClean="0"/>
            <a:t>ontinuum</a:t>
          </a:r>
          <a:r>
            <a:rPr lang="pt-BR" sz="2400" b="1" i="1" kern="1200" dirty="0" smtClean="0"/>
            <a:t> Curricular </a:t>
          </a:r>
          <a:r>
            <a:rPr lang="pt-BR" sz="2400" b="1" kern="1200" dirty="0" smtClean="0"/>
            <a:t>2020/2021</a:t>
          </a:r>
          <a:endParaRPr lang="pt-BR" sz="2400" kern="1200" dirty="0"/>
        </a:p>
      </dsp:txBody>
      <dsp:txXfrm>
        <a:off x="5814105" y="527581"/>
        <a:ext cx="5030483" cy="1656044"/>
      </dsp:txXfrm>
    </dsp:sp>
    <dsp:sp modelId="{C43AA33D-187C-41B8-876A-1E6E802ED30C}">
      <dsp:nvSpPr>
        <dsp:cNvPr id="0" name=""/>
        <dsp:cNvSpPr/>
      </dsp:nvSpPr>
      <dsp:spPr>
        <a:xfrm>
          <a:off x="0" y="2713140"/>
          <a:ext cx="10934171" cy="183522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3</a:t>
          </a:r>
          <a:r>
            <a:rPr lang="pt-BR" sz="2300" kern="1200" dirty="0" smtClean="0"/>
            <a:t>. </a:t>
          </a:r>
          <a:r>
            <a:rPr lang="pt-BR" sz="2300" b="1" kern="1200" dirty="0" smtClean="0"/>
            <a:t>Encaminhamentos Gerais para o funcionamento e organização da escola </a:t>
          </a:r>
          <a:endParaRPr lang="pt-BR" sz="2300" b="1" kern="1200" dirty="0"/>
        </a:p>
      </dsp:txBody>
      <dsp:txXfrm>
        <a:off x="89588" y="2802728"/>
        <a:ext cx="10754995" cy="1656044"/>
      </dsp:txXfrm>
    </dsp:sp>
    <dsp:sp modelId="{2EFFC670-9698-40E2-AB42-416C85D628FB}">
      <dsp:nvSpPr>
        <dsp:cNvPr id="0" name=""/>
        <dsp:cNvSpPr/>
      </dsp:nvSpPr>
      <dsp:spPr>
        <a:xfrm>
          <a:off x="400325" y="2701761"/>
          <a:ext cx="108938" cy="1835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108" cy="465977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7353" y="0"/>
            <a:ext cx="3044108" cy="465977"/>
          </a:xfrm>
          <a:prstGeom prst="rect">
            <a:avLst/>
          </a:prstGeom>
        </p:spPr>
        <p:txBody>
          <a:bodyPr vert="horz" lIns="92439" tIns="46219" rIns="92439" bIns="46219" rtlCol="0"/>
          <a:lstStyle>
            <a:lvl1pPr algn="r">
              <a:defRPr sz="1200"/>
            </a:lvl1pPr>
          </a:lstStyle>
          <a:p>
            <a:fld id="{7A5BE0C6-F976-4E0E-ABBE-270101307A45}" type="datetimeFigureOut">
              <a:rPr lang="pt-BR" smtClean="0"/>
              <a:t>27/01/2021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9" tIns="46219" rIns="92439" bIns="46219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vert="horz" lIns="92439" tIns="46219" rIns="92439" bIns="46219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8843123"/>
            <a:ext cx="3044108" cy="465977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7353" y="8843123"/>
            <a:ext cx="3044108" cy="465977"/>
          </a:xfrm>
          <a:prstGeom prst="rect">
            <a:avLst/>
          </a:prstGeom>
        </p:spPr>
        <p:txBody>
          <a:bodyPr vert="horz" lIns="92439" tIns="46219" rIns="92439" bIns="46219" rtlCol="0" anchor="b"/>
          <a:lstStyle>
            <a:lvl1pPr algn="r">
              <a:defRPr sz="1200"/>
            </a:lvl1pPr>
          </a:lstStyle>
          <a:p>
            <a:fld id="{4FEF4862-041E-40DF-80AB-FDE7111F16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26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69E6-00DF-49C9-B5A5-BC66109545AE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B565-40BC-4FBB-9EC7-95794D90287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13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B565-40BC-4FBB-9EC7-95794D90287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699075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B565-40BC-4FBB-9EC7-95794D90287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9557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B565-40BC-4FBB-9EC7-95794D90287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6281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B565-40BC-4FBB-9EC7-95794D90287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09212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B565-40BC-4FBB-9EC7-95794D90287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019040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710B-FC4F-45B3-B4FE-DC3A5EC79124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946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4095-1DFF-4360-83E5-B91F518052AF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049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01CA-07F3-47AF-B7A3-A6D5B69F8315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597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52F8-92B1-4DEA-BC41-931121F107DF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004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6EDEF-36B3-4D66-B84C-C5F38FB22CD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59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95A66-2130-406E-947B-5BD74ED149F6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90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ED91A-F931-4DD6-8630-5CF7D28415FB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96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B565-40BC-4FBB-9EC7-95794D90287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84858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D861-8A90-4968-9D62-0AB1AFB6C1DB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399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CAE59-6059-48B7-BEA4-C91F363ED181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419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47B565-40BC-4FBB-9EC7-95794D90287A}" type="datetime1">
              <a:rPr lang="pt-BR" smtClean="0"/>
              <a:t>27/01/2021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4E65D0-0C9F-4336-83A2-267CCCE033F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785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t-nrSYapX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3217075"/>
              </p:ext>
            </p:extLst>
          </p:nvPr>
        </p:nvGraphicFramePr>
        <p:xfrm>
          <a:off x="735740" y="1542706"/>
          <a:ext cx="10934177" cy="4705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1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7"/>
          <a:srcRect l="20636" t="20865" r="21093" b="68406"/>
          <a:stretch/>
        </p:blipFill>
        <p:spPr>
          <a:xfrm>
            <a:off x="469733" y="0"/>
            <a:ext cx="10656533" cy="11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10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97281" y="1103738"/>
            <a:ext cx="793034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2.	</a:t>
            </a:r>
            <a:endParaRPr lang="pt-BR" dirty="0" smtClean="0"/>
          </a:p>
          <a:p>
            <a:r>
              <a:rPr lang="pt-BR" sz="3200" b="1" dirty="0" err="1" smtClean="0">
                <a:solidFill>
                  <a:srgbClr val="002060"/>
                </a:solidFill>
              </a:rPr>
              <a:t>Continuum</a:t>
            </a:r>
            <a:r>
              <a:rPr lang="pt-BR" sz="3200" b="1" dirty="0" smtClean="0">
                <a:solidFill>
                  <a:srgbClr val="002060"/>
                </a:solidFill>
              </a:rPr>
              <a:t> Curricular 2020/2021</a:t>
            </a:r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Orientativo</a:t>
            </a:r>
            <a:r>
              <a:rPr lang="pt-BR" sz="2400" b="1" dirty="0" smtClean="0">
                <a:solidFill>
                  <a:srgbClr val="FF0000"/>
                </a:solidFill>
              </a:rPr>
              <a:t> Pedagógico – 28/01/2021</a:t>
            </a:r>
            <a:endParaRPr lang="pt-BR" sz="2400" b="1" dirty="0">
              <a:solidFill>
                <a:srgbClr val="FF0000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chemeClr val="bg1"/>
                </a:solidFill>
              </a:rPr>
              <a:t>CARGA </a:t>
            </a:r>
            <a:r>
              <a:rPr lang="pt-BR" b="1" dirty="0">
                <a:solidFill>
                  <a:schemeClr val="bg1"/>
                </a:solidFill>
              </a:rPr>
              <a:t>HORÁRIA COMPLEMENTAR DE 320 </a:t>
            </a:r>
            <a:r>
              <a:rPr lang="pt-BR" b="1" dirty="0" smtClean="0">
                <a:solidFill>
                  <a:schemeClr val="bg1"/>
                </a:solidFill>
              </a:rPr>
              <a:t>HORAS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636" t="20865" r="21093" b="68406"/>
          <a:stretch/>
        </p:blipFill>
        <p:spPr>
          <a:xfrm>
            <a:off x="469733" y="0"/>
            <a:ext cx="10656533" cy="1103738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869"/>
              </p:ext>
            </p:extLst>
          </p:nvPr>
        </p:nvGraphicFramePr>
        <p:xfrm>
          <a:off x="199505" y="3267377"/>
          <a:ext cx="11737571" cy="311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3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77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6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360">
                <a:tc>
                  <a:txBody>
                    <a:bodyPr/>
                    <a:lstStyle/>
                    <a:p>
                      <a:pPr algn="just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4º bimestre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5º bimestre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6º bimestre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7º bimestre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8º bimestre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360">
                <a:tc>
                  <a:txBody>
                    <a:bodyPr/>
                    <a:lstStyle/>
                    <a:p>
                      <a:pPr algn="just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Linguagens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360">
                <a:tc>
                  <a:txBody>
                    <a:bodyPr/>
                    <a:lstStyle/>
                    <a:p>
                      <a:pPr algn="just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Ciências Humanas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360">
                <a:tc>
                  <a:txBody>
                    <a:bodyPr/>
                    <a:lstStyle/>
                    <a:p>
                      <a:pPr algn="just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Ciências da Natureza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08h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60">
                <a:tc>
                  <a:txBody>
                    <a:bodyPr/>
                    <a:lstStyle/>
                    <a:p>
                      <a:pPr algn="just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Matemática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71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24h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90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9466" y="1292723"/>
            <a:ext cx="11433164" cy="5565277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t-BR" sz="1600" dirty="0">
              <a:cs typeface="Arial" panose="020B0604020202020204" pitchFamily="34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pt-BR" sz="1600" dirty="0">
              <a:cs typeface="Arial" panose="020B0604020202020204" pitchFamily="34" charset="0"/>
            </a:endParaRP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pt-BR" sz="1600" dirty="0"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11</a:t>
            </a:fld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8BE6FAC-9EA1-42AD-8334-4F13268DC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21"/>
            <a:ext cx="9277165" cy="1005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ixaDeTexto 3"/>
          <p:cNvSpPr txBox="1"/>
          <p:nvPr/>
        </p:nvSpPr>
        <p:spPr>
          <a:xfrm>
            <a:off x="1634247" y="2801566"/>
            <a:ext cx="85904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Muito  obrigado!</a:t>
            </a:r>
          </a:p>
          <a:p>
            <a:pPr algn="ctr"/>
            <a:r>
              <a:rPr lang="pt-BR" sz="3600" dirty="0" smtClean="0"/>
              <a:t>ensino.medio@educacao.mt.gov.br</a:t>
            </a:r>
          </a:p>
          <a:p>
            <a:pPr algn="ctr"/>
            <a:r>
              <a:rPr lang="pt-BR" sz="3200" b="1" dirty="0" err="1" smtClean="0"/>
              <a:t>Tel</a:t>
            </a:r>
            <a:r>
              <a:rPr lang="pt-BR" sz="3200" b="1" dirty="0" smtClean="0"/>
              <a:t>: </a:t>
            </a:r>
            <a:r>
              <a:rPr lang="pt-BR" sz="3200" b="1" dirty="0" smtClean="0"/>
              <a:t>3613-6318 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2040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20636" t="20865" r="21093" b="68406"/>
          <a:stretch/>
        </p:blipFill>
        <p:spPr>
          <a:xfrm>
            <a:off x="678658" y="0"/>
            <a:ext cx="10656533" cy="110373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665961" y="1490597"/>
            <a:ext cx="8054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Calendário da semana pedagógica</a:t>
            </a:r>
            <a:endParaRPr lang="pt-BR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138828"/>
              </p:ext>
            </p:extLst>
          </p:nvPr>
        </p:nvGraphicFramePr>
        <p:xfrm>
          <a:off x="0" y="1103738"/>
          <a:ext cx="12192000" cy="5754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1994">
                  <a:extLst>
                    <a:ext uri="{9D8B030D-6E8A-4147-A177-3AD203B41FA5}">
                      <a16:colId xmlns:a16="http://schemas.microsoft.com/office/drawing/2014/main" val="1278072568"/>
                    </a:ext>
                  </a:extLst>
                </a:gridCol>
                <a:gridCol w="2389614">
                  <a:extLst>
                    <a:ext uri="{9D8B030D-6E8A-4147-A177-3AD203B41FA5}">
                      <a16:colId xmlns:a16="http://schemas.microsoft.com/office/drawing/2014/main" val="3275685444"/>
                    </a:ext>
                  </a:extLst>
                </a:gridCol>
                <a:gridCol w="1633879">
                  <a:extLst>
                    <a:ext uri="{9D8B030D-6E8A-4147-A177-3AD203B41FA5}">
                      <a16:colId xmlns:a16="http://schemas.microsoft.com/office/drawing/2014/main" val="3507943832"/>
                    </a:ext>
                  </a:extLst>
                </a:gridCol>
                <a:gridCol w="3646513">
                  <a:extLst>
                    <a:ext uri="{9D8B030D-6E8A-4147-A177-3AD203B41FA5}">
                      <a16:colId xmlns:a16="http://schemas.microsoft.com/office/drawing/2014/main" val="2991099437"/>
                    </a:ext>
                  </a:extLst>
                </a:gridCol>
              </a:tblGrid>
              <a:tr h="9446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Ações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Responsável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Período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 Materiais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extLst>
                  <a:ext uri="{0D108BD9-81ED-4DB2-BD59-A6C34878D82A}">
                    <a16:rowId xmlns:a16="http://schemas.microsoft.com/office/drawing/2014/main" val="1058140192"/>
                  </a:ext>
                </a:extLst>
              </a:tr>
              <a:tr h="1014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1 - Acolhimento dos profissionais: momento  de apresentação  dos profissionais da educação </a:t>
                      </a: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oportunizando</a:t>
                      </a:r>
                      <a:r>
                        <a:rPr lang="pt-B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socializando experiências </a:t>
                      </a: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bem-sucedidas.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Equipe Gestora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a 05/02/2021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extLst>
                  <a:ext uri="{0D108BD9-81ED-4DB2-BD59-A6C34878D82A}">
                    <a16:rowId xmlns:a16="http://schemas.microsoft.com/office/drawing/2014/main" val="1991814666"/>
                  </a:ext>
                </a:extLst>
              </a:tr>
              <a:tr h="1127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2 – Apresentação dos </a:t>
                      </a: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resultados da avaliação diagnóstica da </a:t>
                      </a:r>
                      <a:r>
                        <a:rPr lang="pt-B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escola</a:t>
                      </a:r>
                      <a:r>
                        <a:rPr lang="pt-BR" sz="16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para a </a:t>
                      </a:r>
                      <a:r>
                        <a:rPr lang="pt-B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utilização dos </a:t>
                      </a: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painéis encaminhados pela </a:t>
                      </a:r>
                      <a:r>
                        <a:rPr lang="pt-B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Coordenadoria </a:t>
                      </a: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pt-B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Avaliação</a:t>
                      </a: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Professores e equipe gestora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a 05/02/2021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Vídeo explicando como manusear os painéis disponível em: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https://www.youtube.com/watch?v=tt-nrSYapXU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extLst>
                  <a:ext uri="{0D108BD9-81ED-4DB2-BD59-A6C34878D82A}">
                    <a16:rowId xmlns:a16="http://schemas.microsoft.com/office/drawing/2014/main" val="2037995589"/>
                  </a:ext>
                </a:extLst>
              </a:tr>
              <a:tr h="15406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3 – Apresentar aos professores a matriz de habilidades e objetivos de aprendizagem para </a:t>
                      </a: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pt-B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planejar ações interventivas.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Professores e equipe gestora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a 05/02/2021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Cadernos pedagógicos encaminhados pela Coordenadoria de Ensino </a:t>
                      </a:r>
                      <a:r>
                        <a:rPr lang="pt-B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Médio.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Matriz em </a:t>
                      </a: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pt-BR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xcel </a:t>
                      </a:r>
                      <a:r>
                        <a:rPr lang="pt-BR" sz="16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encaminhada pela Coordenadoria de Ensino Médio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extLst>
                  <a:ext uri="{0D108BD9-81ED-4DB2-BD59-A6C34878D82A}">
                    <a16:rowId xmlns:a16="http://schemas.microsoft.com/office/drawing/2014/main" val="2127834309"/>
                  </a:ext>
                </a:extLst>
              </a:tr>
              <a:tr h="11271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Ação 4 -  Propor um roteiro de </a:t>
                      </a: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estudos para</a:t>
                      </a:r>
                      <a:r>
                        <a:rPr lang="pt-BR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os</a:t>
                      </a: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estudantes  contemplando as habilidades, objetivos de aprendizagem e objetos do conhecimento para o 4° Bimestre de 2021.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Equipe Gestora 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definir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(Seguir modelo do Roteiro</a:t>
                      </a:r>
                      <a:r>
                        <a:rPr lang="pt-BR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Estudos).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Pode-se utilizar o material do Aprendizagem Conectada ou o livro didático, por exemplo.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5" marR="65255" marT="0" marB="0"/>
                </a:tc>
                <a:extLst>
                  <a:ext uri="{0D108BD9-81ED-4DB2-BD59-A6C34878D82A}">
                    <a16:rowId xmlns:a16="http://schemas.microsoft.com/office/drawing/2014/main" val="77917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76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2000">
              <a:schemeClr val="bg2">
                <a:tint val="97000"/>
                <a:hueMod val="92000"/>
                <a:satMod val="169000"/>
                <a:lumMod val="14000"/>
                <a:lumOff val="86000"/>
                <a:alpha val="9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97527" y="423881"/>
            <a:ext cx="10208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 de atenção em relação </a:t>
            </a:r>
            <a:r>
              <a:rPr lang="pt-B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habilidades.</a:t>
            </a:r>
            <a:endParaRPr lang="pt-BR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1393927"/>
            <a:ext cx="1200357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err="1" smtClean="0">
                <a:solidFill>
                  <a:srgbClr val="FF0000"/>
                </a:solidFill>
              </a:rPr>
              <a:t>Orientativo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FF0000"/>
                </a:solidFill>
              </a:rPr>
              <a:t>Pedagógico  </a:t>
            </a:r>
            <a:r>
              <a:rPr lang="pt-BR" sz="2800" b="1" dirty="0" smtClean="0">
                <a:solidFill>
                  <a:srgbClr val="FF0000"/>
                </a:solidFill>
              </a:rPr>
              <a:t>- 28/01/2020</a:t>
            </a:r>
          </a:p>
          <a:p>
            <a:pPr algn="just"/>
            <a:r>
              <a:rPr lang="pt-BR" sz="2800" b="1" dirty="0" smtClean="0">
                <a:solidFill>
                  <a:schemeClr val="bg1"/>
                </a:solidFill>
              </a:rPr>
              <a:t>Contendo:</a:t>
            </a:r>
            <a:endParaRPr lang="pt-BR" sz="2800" b="1" dirty="0">
              <a:solidFill>
                <a:schemeClr val="bg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</a:rPr>
              <a:t>Habilidades </a:t>
            </a:r>
            <a:r>
              <a:rPr lang="pt-BR" sz="2800" b="1" dirty="0" smtClean="0">
                <a:solidFill>
                  <a:schemeClr val="bg1"/>
                </a:solidFill>
              </a:rPr>
              <a:t>da </a:t>
            </a:r>
            <a:r>
              <a:rPr lang="pt-BR" sz="2800" b="1" dirty="0" smtClean="0">
                <a:solidFill>
                  <a:schemeClr val="bg1"/>
                </a:solidFill>
              </a:rPr>
              <a:t>Avaliação diagnóstica </a:t>
            </a:r>
            <a:r>
              <a:rPr lang="pt-BR" sz="2800" b="1" dirty="0" smtClean="0">
                <a:solidFill>
                  <a:schemeClr val="bg1"/>
                </a:solidFill>
              </a:rPr>
              <a:t>1,  </a:t>
            </a:r>
            <a:r>
              <a:rPr lang="pt-BR" sz="2800" b="1" dirty="0" smtClean="0">
                <a:solidFill>
                  <a:schemeClr val="bg1"/>
                </a:solidFill>
              </a:rPr>
              <a:t>Guia do Coordenador pedagógico  </a:t>
            </a:r>
            <a:r>
              <a:rPr lang="pt-BR" sz="2800" b="1" i="1" dirty="0" err="1" smtClean="0">
                <a:solidFill>
                  <a:schemeClr val="bg1"/>
                </a:solidFill>
              </a:rPr>
              <a:t>continuum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</a:rPr>
              <a:t>2020/2021 e a Matriz de Habilidades da Avaliação Diagnóstica 2.</a:t>
            </a:r>
            <a:endParaRPr lang="pt-BR" sz="2800" b="1" dirty="0" smtClean="0">
              <a:solidFill>
                <a:schemeClr val="bg1"/>
              </a:solidFill>
            </a:endParaRPr>
          </a:p>
          <a:p>
            <a:pPr algn="just"/>
            <a:endParaRPr lang="pt-BR" sz="28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800" b="1" dirty="0" smtClean="0">
                <a:solidFill>
                  <a:schemeClr val="bg1"/>
                </a:solidFill>
              </a:rPr>
              <a:t>A Coordenadoria </a:t>
            </a:r>
            <a:r>
              <a:rPr lang="pt-BR" sz="2800" b="1" dirty="0" smtClean="0">
                <a:solidFill>
                  <a:schemeClr val="bg1"/>
                </a:solidFill>
              </a:rPr>
              <a:t>do Ensino </a:t>
            </a:r>
            <a:r>
              <a:rPr lang="pt-BR" sz="2800" b="1" dirty="0" smtClean="0">
                <a:solidFill>
                  <a:schemeClr val="bg1"/>
                </a:solidFill>
              </a:rPr>
              <a:t>Médio elaborou </a:t>
            </a:r>
            <a:r>
              <a:rPr lang="pt-BR" sz="2800" b="1" dirty="0" smtClean="0">
                <a:solidFill>
                  <a:schemeClr val="bg1"/>
                </a:solidFill>
              </a:rPr>
              <a:t>uma planilha em </a:t>
            </a:r>
            <a:r>
              <a:rPr lang="pt-BR" sz="2800" b="1" dirty="0">
                <a:solidFill>
                  <a:schemeClr val="bg1"/>
                </a:solidFill>
              </a:rPr>
              <a:t>E</a:t>
            </a:r>
            <a:r>
              <a:rPr lang="pt-BR" sz="2800" b="1" dirty="0" smtClean="0">
                <a:solidFill>
                  <a:schemeClr val="bg1"/>
                </a:solidFill>
              </a:rPr>
              <a:t>xcel </a:t>
            </a:r>
            <a:r>
              <a:rPr lang="pt-BR" sz="2800" b="1" dirty="0" smtClean="0">
                <a:solidFill>
                  <a:schemeClr val="bg1"/>
                </a:solidFill>
              </a:rPr>
              <a:t>detalhando (</a:t>
            </a:r>
            <a:r>
              <a:rPr lang="pt-BR" sz="2800" b="1" dirty="0" smtClean="0">
                <a:solidFill>
                  <a:srgbClr val="FF0000"/>
                </a:solidFill>
              </a:rPr>
              <a:t>no </a:t>
            </a:r>
            <a:r>
              <a:rPr lang="pt-BR" sz="2800" b="1" dirty="0" err="1" smtClean="0">
                <a:solidFill>
                  <a:srgbClr val="FF0000"/>
                </a:solidFill>
              </a:rPr>
              <a:t>orientativo</a:t>
            </a:r>
            <a:r>
              <a:rPr lang="pt-BR" sz="2800" b="1" dirty="0" smtClean="0">
                <a:solidFill>
                  <a:srgbClr val="FF0000"/>
                </a:solidFill>
              </a:rPr>
              <a:t> não tem esse detalhamento</a:t>
            </a:r>
            <a:r>
              <a:rPr lang="pt-BR" sz="2800" b="1" dirty="0" smtClean="0">
                <a:solidFill>
                  <a:schemeClr val="bg1"/>
                </a:solidFill>
              </a:rPr>
              <a:t>) as habilidades </a:t>
            </a:r>
            <a:r>
              <a:rPr lang="pt-BR" sz="2800" b="1" dirty="0" smtClean="0">
                <a:solidFill>
                  <a:schemeClr val="bg1"/>
                </a:solidFill>
              </a:rPr>
              <a:t>da </a:t>
            </a:r>
            <a:r>
              <a:rPr lang="pt-BR" sz="2800" b="1" dirty="0" smtClean="0">
                <a:solidFill>
                  <a:schemeClr val="bg1"/>
                </a:solidFill>
              </a:rPr>
              <a:t>avaliação </a:t>
            </a:r>
            <a:r>
              <a:rPr lang="pt-BR" sz="2800" b="1" dirty="0" smtClean="0">
                <a:solidFill>
                  <a:schemeClr val="bg1"/>
                </a:solidFill>
              </a:rPr>
              <a:t>diagnóstica 2: (a</a:t>
            </a:r>
            <a:r>
              <a:rPr lang="pt-BR" sz="2800" b="1" dirty="0" smtClean="0">
                <a:solidFill>
                  <a:schemeClr val="bg1"/>
                </a:solidFill>
              </a:rPr>
              <a:t>) Objetivos de </a:t>
            </a:r>
            <a:r>
              <a:rPr lang="pt-BR" sz="2800" b="1" dirty="0" smtClean="0">
                <a:solidFill>
                  <a:schemeClr val="bg1"/>
                </a:solidFill>
              </a:rPr>
              <a:t>aprendizagem e </a:t>
            </a:r>
            <a:r>
              <a:rPr lang="pt-BR" sz="2800" b="1" dirty="0" smtClean="0">
                <a:solidFill>
                  <a:schemeClr val="bg1"/>
                </a:solidFill>
              </a:rPr>
              <a:t>(b) Objetos do conhecimento.</a:t>
            </a:r>
          </a:p>
          <a:p>
            <a:pPr algn="just"/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0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4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636" t="20865" r="21093" b="68406"/>
          <a:stretch/>
        </p:blipFill>
        <p:spPr>
          <a:xfrm>
            <a:off x="469733" y="0"/>
            <a:ext cx="10656533" cy="110373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5879" y="1205631"/>
            <a:ext cx="1106424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Cadernos  </a:t>
            </a:r>
            <a:r>
              <a:rPr lang="pt-BR" sz="2400" b="1" dirty="0" smtClean="0">
                <a:solidFill>
                  <a:schemeClr val="bg1"/>
                </a:solidFill>
              </a:rPr>
              <a:t>Pedagógicos </a:t>
            </a:r>
            <a:r>
              <a:rPr lang="pt-BR" sz="2400" b="1" dirty="0" smtClean="0">
                <a:solidFill>
                  <a:schemeClr val="bg1"/>
                </a:solidFill>
              </a:rPr>
              <a:t>correspondentes </a:t>
            </a:r>
            <a:r>
              <a:rPr lang="pt-BR" sz="2400" b="1" dirty="0">
                <a:solidFill>
                  <a:schemeClr val="bg1"/>
                </a:solidFill>
              </a:rPr>
              <a:t>às áreas do conhecimento, </a:t>
            </a:r>
            <a:r>
              <a:rPr lang="pt-BR" sz="2400" b="1" dirty="0" smtClean="0">
                <a:solidFill>
                  <a:schemeClr val="bg1"/>
                </a:solidFill>
              </a:rPr>
              <a:t>com os componentes curriculares do Ensino Médio/BNCC. </a:t>
            </a:r>
          </a:p>
          <a:p>
            <a:endParaRPr lang="pt-BR" dirty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Ponto de atenção</a:t>
            </a:r>
            <a:r>
              <a:rPr lang="pt-BR" sz="2000" dirty="0" smtClean="0">
                <a:solidFill>
                  <a:schemeClr val="bg1"/>
                </a:solidFill>
              </a:rPr>
              <a:t>: Os cadernos não são o currículo do Ensino Médio para a rede </a:t>
            </a:r>
            <a:r>
              <a:rPr lang="pt-BR" sz="2000" dirty="0" smtClean="0">
                <a:solidFill>
                  <a:schemeClr val="bg1"/>
                </a:solidFill>
              </a:rPr>
              <a:t>pública estadual </a:t>
            </a:r>
            <a:r>
              <a:rPr lang="pt-BR" sz="2000" dirty="0" smtClean="0">
                <a:solidFill>
                  <a:schemeClr val="bg1"/>
                </a:solidFill>
              </a:rPr>
              <a:t>de Mato Grosso, mas sim um suporte para uma leitura inicial da habilidades e competências </a:t>
            </a:r>
            <a:r>
              <a:rPr lang="pt-BR" sz="2000" dirty="0" smtClean="0">
                <a:solidFill>
                  <a:schemeClr val="bg1"/>
                </a:solidFill>
              </a:rPr>
              <a:t>encaminhadas </a:t>
            </a:r>
            <a:r>
              <a:rPr lang="pt-BR" sz="2000" dirty="0" smtClean="0">
                <a:solidFill>
                  <a:schemeClr val="bg1"/>
                </a:solidFill>
              </a:rPr>
              <a:t>para a organização da atividades letivas  iniciais de 2021. O Documento de Referência Curricular para o Ensino Médio – DRC será homologado em </a:t>
            </a:r>
            <a:r>
              <a:rPr lang="pt-BR" sz="2000" b="1" dirty="0" smtClean="0">
                <a:solidFill>
                  <a:srgbClr val="FF0000"/>
                </a:solidFill>
              </a:rPr>
              <a:t>29/01/2021</a:t>
            </a:r>
            <a:r>
              <a:rPr lang="pt-BR" sz="2000" dirty="0" smtClean="0">
                <a:solidFill>
                  <a:schemeClr val="bg1"/>
                </a:solidFill>
              </a:rPr>
              <a:t> e as escolas receberão o documento.</a:t>
            </a:r>
          </a:p>
          <a:p>
            <a:pPr algn="just"/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 smtClean="0">
              <a:solidFill>
                <a:srgbClr val="FF0000"/>
              </a:solidFill>
            </a:endParaRPr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7917" t="13832" r="67592" b="51470"/>
          <a:stretch/>
        </p:blipFill>
        <p:spPr>
          <a:xfrm>
            <a:off x="469733" y="4114120"/>
            <a:ext cx="1925351" cy="25932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4377" t="14445" r="63863" b="34124"/>
          <a:stretch/>
        </p:blipFill>
        <p:spPr>
          <a:xfrm>
            <a:off x="2802791" y="4114120"/>
            <a:ext cx="1916192" cy="25932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10609" t="13750" r="59993" b="15462"/>
          <a:stretch/>
        </p:blipFill>
        <p:spPr>
          <a:xfrm>
            <a:off x="5419234" y="4005210"/>
            <a:ext cx="2141009" cy="285548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/>
          <a:srcRect l="10556" t="13703" r="60610" b="15485"/>
          <a:stretch/>
        </p:blipFill>
        <p:spPr>
          <a:xfrm>
            <a:off x="8517775" y="4005210"/>
            <a:ext cx="2211185" cy="28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058" y="126398"/>
            <a:ext cx="5872619" cy="1507067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t-BR" b="1" i="1" dirty="0" smtClean="0">
                <a:solidFill>
                  <a:schemeClr val="accent1"/>
                </a:solidFill>
              </a:rPr>
              <a:t>Pílulas de Inspiração </a:t>
            </a:r>
            <a:endParaRPr lang="pt-BR" b="1" i="1" dirty="0">
              <a:solidFill>
                <a:schemeClr val="accent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60660" t="17048" r="15727" b="57760"/>
          <a:stretch/>
        </p:blipFill>
        <p:spPr>
          <a:xfrm>
            <a:off x="448887" y="1716941"/>
            <a:ext cx="4076600" cy="22711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67" y="2852517"/>
            <a:ext cx="7348449" cy="347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098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6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069" t="15556" r="18888" b="1435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7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9930" t="19013" r="19375" b="29630"/>
          <a:stretch/>
        </p:blipFill>
        <p:spPr>
          <a:xfrm>
            <a:off x="799404" y="965200"/>
            <a:ext cx="11099800" cy="5283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0069" t="15426" r="19570" b="76915"/>
          <a:stretch/>
        </p:blipFill>
        <p:spPr>
          <a:xfrm>
            <a:off x="799404" y="215900"/>
            <a:ext cx="110998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8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20069" t="15426" r="19570" b="76915"/>
          <a:stretch/>
        </p:blipFill>
        <p:spPr>
          <a:xfrm>
            <a:off x="799404" y="215900"/>
            <a:ext cx="11099800" cy="7493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0069" t="16420" r="19444" b="14262"/>
          <a:stretch/>
        </p:blipFill>
        <p:spPr>
          <a:xfrm>
            <a:off x="849130" y="985902"/>
            <a:ext cx="11050074" cy="587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E65D0-0C9F-4336-83A2-267CCCE033F9}" type="slidenum">
              <a:rPr lang="pt-BR" smtClean="0"/>
              <a:t>9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97527" y="2750344"/>
            <a:ext cx="10939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Sugestão de Roteiro para orientar </a:t>
            </a:r>
            <a:r>
              <a:rPr lang="pt-BR" sz="4800" b="1" dirty="0" smtClean="0">
                <a:solidFill>
                  <a:schemeClr val="bg1"/>
                </a:solidFill>
              </a:rPr>
              <a:t>os estudos</a:t>
            </a:r>
            <a:r>
              <a:rPr lang="pt-BR" sz="4800" b="1" dirty="0" smtClean="0">
                <a:solidFill>
                  <a:schemeClr val="bg1"/>
                </a:solidFill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</a:rPr>
              <a:t>dos estudantes.</a:t>
            </a:r>
            <a:endParaRPr lang="pt-BR" sz="48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202275"/>
            <a:ext cx="5087388" cy="232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55573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9292</TotalTime>
  <Words>451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Pílulas de Inspiração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Adriano</dc:creator>
  <cp:lastModifiedBy>Waldney Jorge de Lisboa</cp:lastModifiedBy>
  <cp:revision>529</cp:revision>
  <cp:lastPrinted>2020-08-03T18:17:23Z</cp:lastPrinted>
  <dcterms:created xsi:type="dcterms:W3CDTF">2020-06-06T20:55:22Z</dcterms:created>
  <dcterms:modified xsi:type="dcterms:W3CDTF">2021-01-27T21:45:55Z</dcterms:modified>
</cp:coreProperties>
</file>