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82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3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97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23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3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0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17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4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49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69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E4D7-A7D4-4034-9BFA-059554936C03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507E-0809-4936-A94D-5B570D64D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7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0" y="121298"/>
            <a:ext cx="11569959" cy="6372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0694" y="2870200"/>
            <a:ext cx="9144000" cy="2387600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da Semana Pedagógica </a:t>
            </a:r>
            <a:br>
              <a:rPr lang="pt-B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 Especializadas </a:t>
            </a:r>
            <a:endParaRPr lang="pt-BR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5570797"/>
            <a:ext cx="9144000" cy="1655762"/>
          </a:xfrm>
        </p:spPr>
        <p:txBody>
          <a:bodyPr/>
          <a:lstStyle/>
          <a:p>
            <a:r>
              <a:rPr lang="pt-BR" dirty="0" smtClean="0"/>
              <a:t>Coordenadoria de Educação Especial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5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Proposta da Semana Pedagógica </a:t>
            </a:r>
            <a:br>
              <a:rPr lang="pt-BR" dirty="0" smtClean="0"/>
            </a:br>
            <a:r>
              <a:rPr lang="pt-BR" dirty="0" smtClean="0"/>
              <a:t>Escolas Especializadas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01/02  </a:t>
            </a:r>
          </a:p>
          <a:p>
            <a:pPr marL="0" indent="0" algn="ctr">
              <a:buNone/>
            </a:pPr>
            <a:r>
              <a:rPr lang="pt-BR" b="1" dirty="0" smtClean="0"/>
              <a:t>1º momento</a:t>
            </a:r>
          </a:p>
          <a:p>
            <a:pPr marL="801688" indent="0">
              <a:buNone/>
            </a:pPr>
            <a:r>
              <a:rPr lang="pt-BR" dirty="0" smtClean="0"/>
              <a:t>Recepção </a:t>
            </a:r>
            <a:r>
              <a:rPr lang="pt-BR" dirty="0"/>
              <a:t>e </a:t>
            </a:r>
            <a:r>
              <a:rPr lang="pt-BR" dirty="0" smtClean="0"/>
              <a:t>apresentação da Secretária Adjunta de Gestão de Pessoas</a:t>
            </a:r>
            <a:endParaRPr lang="pt-BR" dirty="0"/>
          </a:p>
          <a:p>
            <a:pPr marL="801688" indent="0">
              <a:buNone/>
            </a:pPr>
            <a:r>
              <a:rPr lang="pt-BR" dirty="0" smtClean="0"/>
              <a:t>Boas-vindas e informações do Secretário de Estado de Educação Alan Porto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Proposta da Semana Pedagógica </a:t>
            </a:r>
            <a:br>
              <a:rPr lang="pt-BR" dirty="0" smtClean="0"/>
            </a:br>
            <a:r>
              <a:rPr lang="pt-BR" dirty="0" smtClean="0"/>
              <a:t>Escolas Especializadas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02/02  </a:t>
            </a:r>
          </a:p>
          <a:p>
            <a:pPr marL="0" indent="0" algn="ctr">
              <a:buNone/>
            </a:pPr>
            <a:r>
              <a:rPr lang="pt-BR" b="1" dirty="0" smtClean="0"/>
              <a:t>1º momento</a:t>
            </a:r>
          </a:p>
          <a:p>
            <a:pPr marL="801688" indent="0">
              <a:buNone/>
            </a:pPr>
            <a:r>
              <a:rPr lang="pt-BR" b="1" dirty="0" smtClean="0"/>
              <a:t>Recepção </a:t>
            </a:r>
            <a:r>
              <a:rPr lang="pt-BR" b="1" dirty="0"/>
              <a:t>e </a:t>
            </a:r>
            <a:r>
              <a:rPr lang="pt-BR" b="1" dirty="0" smtClean="0"/>
              <a:t>apresentação da equipe escolar</a:t>
            </a:r>
            <a:endParaRPr lang="pt-BR" dirty="0"/>
          </a:p>
          <a:p>
            <a:pPr marL="801688" indent="0">
              <a:buNone/>
            </a:pPr>
            <a:r>
              <a:rPr lang="pt-BR" dirty="0" smtClean="0"/>
              <a:t>Momento </a:t>
            </a:r>
            <a:r>
              <a:rPr lang="pt-BR" dirty="0"/>
              <a:t>de dar as boas-vindas a todos e acolher os novos professores </a:t>
            </a:r>
            <a:r>
              <a:rPr lang="pt-BR" dirty="0" smtClean="0"/>
              <a:t>e funcionários </a:t>
            </a:r>
            <a:endParaRPr lang="pt-BR" dirty="0"/>
          </a:p>
          <a:p>
            <a:pPr marL="801688" indent="0">
              <a:buNone/>
            </a:pPr>
            <a:r>
              <a:rPr lang="pt-BR" b="1" dirty="0"/>
              <a:t>Proposta </a:t>
            </a:r>
            <a:r>
              <a:rPr lang="pt-BR" b="1" dirty="0" smtClean="0"/>
              <a:t>para a </a:t>
            </a:r>
            <a:r>
              <a:rPr lang="pt-BR" b="1" dirty="0"/>
              <a:t>reunião</a:t>
            </a:r>
            <a:endParaRPr lang="pt-BR" dirty="0"/>
          </a:p>
          <a:p>
            <a:pPr marL="801688" indent="0"/>
            <a:r>
              <a:rPr lang="pt-BR" dirty="0" smtClean="0"/>
              <a:t>Realizar avaliação conjunta das ações do ano de 2020 – pontos fortes, pontos a superar</a:t>
            </a:r>
            <a:r>
              <a:rPr lang="pt-BR" dirty="0"/>
              <a:t> </a:t>
            </a:r>
            <a:r>
              <a:rPr lang="pt-BR" dirty="0" smtClean="0"/>
              <a:t>( o que foi executado, o que não foi e como serão as propostas de intervenções)</a:t>
            </a:r>
            <a:endParaRPr lang="pt-BR" dirty="0"/>
          </a:p>
          <a:p>
            <a:pPr marL="801688" indent="0"/>
            <a:r>
              <a:rPr lang="pt-BR" dirty="0" smtClean="0"/>
              <a:t>Pontos importantes para execução do PPP  em 2021</a:t>
            </a:r>
            <a:endParaRPr lang="pt-BR" dirty="0"/>
          </a:p>
          <a:p>
            <a:pPr marL="801688" indent="0"/>
            <a:r>
              <a:rPr lang="pt-BR" dirty="0" smtClean="0"/>
              <a:t>Informes Gerais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8200" y="248752"/>
            <a:ext cx="10515600" cy="5491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03/02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/>
              <a:t>1º momento</a:t>
            </a:r>
          </a:p>
          <a:p>
            <a:pPr marL="541338" indent="0" algn="ctr">
              <a:buFont typeface="Arial" panose="020B0604020202020204" pitchFamily="34" charset="0"/>
              <a:buNone/>
            </a:pPr>
            <a:r>
              <a:rPr lang="pt-BR" dirty="0" smtClean="0"/>
              <a:t>Formação sobre uso da plataforma do Google </a:t>
            </a:r>
            <a:r>
              <a:rPr lang="pt-BR" dirty="0" err="1" smtClean="0"/>
              <a:t>Education</a:t>
            </a:r>
            <a:endParaRPr lang="pt-BR" dirty="0" smtClean="0"/>
          </a:p>
          <a:p>
            <a:pPr marL="541338" indent="-452438" algn="ctr">
              <a:buFont typeface="Arial" panose="020B0604020202020204" pitchFamily="34" charset="0"/>
              <a:buNone/>
            </a:pPr>
            <a:endParaRPr lang="pt-BR" b="1" dirty="0" smtClean="0"/>
          </a:p>
          <a:p>
            <a:pPr marL="541338" indent="-452438" algn="ctr">
              <a:buFont typeface="Arial" panose="020B0604020202020204" pitchFamily="34" charset="0"/>
              <a:buNone/>
            </a:pPr>
            <a:endParaRPr lang="pt-BR" b="1" dirty="0"/>
          </a:p>
          <a:p>
            <a:pPr marL="541338" indent="-452438" algn="ctr">
              <a:buFont typeface="Arial" panose="020B0604020202020204" pitchFamily="34" charset="0"/>
              <a:buNone/>
            </a:pPr>
            <a:r>
              <a:rPr lang="pt-BR" b="1" dirty="0" smtClean="0"/>
              <a:t>2º momento </a:t>
            </a:r>
          </a:p>
          <a:p>
            <a:pPr marL="541338" indent="-452438" algn="ctr">
              <a:buFont typeface="Arial" panose="020B0604020202020204" pitchFamily="34" charset="0"/>
              <a:buNone/>
            </a:pPr>
            <a:r>
              <a:rPr lang="pt-BR" dirty="0" smtClean="0"/>
              <a:t>Formação </a:t>
            </a:r>
            <a:r>
              <a:rPr lang="pt-BR" dirty="0"/>
              <a:t>sobre uso da plataforma do Google </a:t>
            </a:r>
            <a:r>
              <a:rPr lang="pt-BR" dirty="0" err="1"/>
              <a:t>Education</a:t>
            </a:r>
            <a:endParaRPr lang="pt-BR" dirty="0"/>
          </a:p>
          <a:p>
            <a:pPr marL="541338" indent="0">
              <a:buNone/>
            </a:pPr>
            <a:endParaRPr lang="pt-BR" dirty="0" smtClean="0"/>
          </a:p>
          <a:p>
            <a:pPr marL="541338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Obs</a:t>
            </a:r>
            <a:r>
              <a:rPr lang="pt-BR" dirty="0" smtClean="0"/>
              <a:t>: período vespertino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0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8752"/>
            <a:ext cx="10515600" cy="54910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04/02</a:t>
            </a:r>
          </a:p>
          <a:p>
            <a:pPr marL="0" indent="0" algn="ctr">
              <a:buNone/>
            </a:pPr>
            <a:r>
              <a:rPr lang="pt-BR" b="1" dirty="0" smtClean="0"/>
              <a:t>1º momento</a:t>
            </a:r>
          </a:p>
          <a:p>
            <a:pPr algn="just"/>
            <a:r>
              <a:rPr lang="pt-BR" b="1" dirty="0" smtClean="0"/>
              <a:t>Organização </a:t>
            </a:r>
            <a:r>
              <a:rPr lang="pt-BR" b="1" dirty="0"/>
              <a:t>das ações do ano letivo de 2021 – pensar no currículo funcional e sua execução e modos de registro das ações e avaliações</a:t>
            </a:r>
          </a:p>
          <a:p>
            <a:pPr marL="541338" indent="0" algn="ctr">
              <a:buNone/>
            </a:pPr>
            <a:endParaRPr lang="pt-BR" b="1" dirty="0"/>
          </a:p>
          <a:p>
            <a:pPr marL="541338" indent="-452438" algn="ctr">
              <a:buNone/>
            </a:pPr>
            <a:r>
              <a:rPr lang="pt-BR" b="1" dirty="0" smtClean="0"/>
              <a:t>2º momento </a:t>
            </a:r>
          </a:p>
          <a:p>
            <a:pPr marL="541338" indent="-452438" algn="ctr">
              <a:buNone/>
            </a:pPr>
            <a:r>
              <a:rPr lang="pt-BR" b="1" dirty="0" smtClean="0"/>
              <a:t>Reflexões acerca da rotina da escola, currículo e avaliação</a:t>
            </a:r>
          </a:p>
          <a:p>
            <a:r>
              <a:rPr lang="pt-BR" dirty="0"/>
              <a:t>Planejamento do atendimento remoto</a:t>
            </a:r>
          </a:p>
          <a:p>
            <a:r>
              <a:rPr lang="pt-BR" dirty="0"/>
              <a:t>Planejamento do atendimento por meio de materiais impressos ou </a:t>
            </a:r>
            <a:r>
              <a:rPr lang="pt-BR" dirty="0" smtClean="0"/>
              <a:t>concretos</a:t>
            </a:r>
          </a:p>
          <a:p>
            <a:r>
              <a:rPr lang="pt-BR" dirty="0" smtClean="0"/>
              <a:t>Planejamento coletivo</a:t>
            </a:r>
          </a:p>
          <a:p>
            <a:r>
              <a:rPr lang="pt-BR" dirty="0" err="1" smtClean="0"/>
              <a:t>Ceaada</a:t>
            </a:r>
            <a:r>
              <a:rPr lang="pt-BR" dirty="0"/>
              <a:t>: Planejamento </a:t>
            </a:r>
            <a:r>
              <a:rPr lang="pt-BR" dirty="0" smtClean="0"/>
              <a:t>coletivo reflexão sobre currículo bilíngue</a:t>
            </a:r>
          </a:p>
          <a:p>
            <a:pPr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4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1422" y="169333"/>
            <a:ext cx="7312378" cy="600763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Esse será um momento formativo e  informativo, de interação entre os atores da educação das </a:t>
            </a:r>
            <a:r>
              <a:rPr lang="pt-BR" dirty="0"/>
              <a:t>E</a:t>
            </a:r>
            <a:r>
              <a:rPr lang="pt-BR" dirty="0" smtClean="0"/>
              <a:t>scolas Especializadas.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 gestão da escola proporá a reflexão sobre o planejamento e a avaliação a partir das sugestões de refletir acerca do PPP, da proposta curricular para a especificidade, a avaliação diagnóstica e formativa que consiga apresentar o desenvolvimento individual de cada estudante a partir de um produto comum a todos os professores.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2" y="1061156"/>
            <a:ext cx="3771900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23"/>
            <a:ext cx="10610461" cy="682877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489650" y="4254759"/>
            <a:ext cx="7109926" cy="550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O que ensinar? Para quê? Para quem? Como ensinar?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7" y="1144588"/>
            <a:ext cx="2181225" cy="1533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" y="4805265"/>
            <a:ext cx="2486025" cy="20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Avaliação diagnóstica/formativa – </a:t>
            </a:r>
            <a:br>
              <a:rPr lang="pt-BR" dirty="0" smtClean="0"/>
            </a:br>
            <a:r>
              <a:rPr lang="pt-BR" dirty="0" smtClean="0"/>
              <a:t>Construção de um modelo de Relatório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936792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167" y="3200399"/>
            <a:ext cx="4615544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0100" y="365125"/>
            <a:ext cx="56629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sobre o produto da avaliação da unidades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1021008" cy="4778375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Norteia as decisões pedagógicas </a:t>
            </a:r>
            <a:r>
              <a:rPr lang="pt-BR" dirty="0"/>
              <a:t>e </a:t>
            </a:r>
            <a:r>
              <a:rPr lang="pt-BR" dirty="0" smtClean="0"/>
              <a:t>as retroalimenta?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Apresenta </a:t>
            </a:r>
            <a:r>
              <a:rPr lang="pt-BR" dirty="0"/>
              <a:t>o percurso formativo e de desenvolvimento do estudante?</a:t>
            </a:r>
          </a:p>
          <a:p>
            <a:pPr marL="0" indent="0">
              <a:buNone/>
            </a:pPr>
            <a:r>
              <a:rPr lang="pt-BR" dirty="0" smtClean="0"/>
              <a:t>Exerce um </a:t>
            </a:r>
            <a:r>
              <a:rPr lang="pt-BR" dirty="0"/>
              <a:t>papel essencial nas </a:t>
            </a:r>
            <a:r>
              <a:rPr lang="pt-BR" dirty="0" smtClean="0"/>
              <a:t>adequações </a:t>
            </a:r>
            <a:r>
              <a:rPr lang="pt-BR" dirty="0"/>
              <a:t>curriculares</a:t>
            </a:r>
            <a:r>
              <a:rPr lang="pt-BR" dirty="0" smtClean="0"/>
              <a:t>. </a:t>
            </a:r>
          </a:p>
          <a:p>
            <a:pPr marL="0" indent="0" algn="ctr">
              <a:buNone/>
            </a:pPr>
            <a:r>
              <a:rPr lang="pt-BR" sz="3600" u="sng" dirty="0" smtClean="0"/>
              <a:t>O processo avaliativo focaliza:</a:t>
            </a:r>
          </a:p>
          <a:p>
            <a:pPr marL="0" indent="0">
              <a:buNone/>
            </a:pPr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aspectos do desenvolvimento (</a:t>
            </a:r>
            <a:r>
              <a:rPr lang="pt-BR" dirty="0" smtClean="0"/>
              <a:t>biológico</a:t>
            </a:r>
            <a:r>
              <a:rPr lang="pt-BR" dirty="0"/>
              <a:t>, intelectual, motor, emocional</a:t>
            </a:r>
            <a:r>
              <a:rPr lang="pt-BR" dirty="0" smtClean="0"/>
              <a:t>, social</a:t>
            </a:r>
            <a:r>
              <a:rPr lang="pt-BR" dirty="0"/>
              <a:t>, </a:t>
            </a:r>
            <a:r>
              <a:rPr lang="pt-BR" dirty="0" smtClean="0"/>
              <a:t>de comunicação </a:t>
            </a:r>
            <a:r>
              <a:rPr lang="pt-BR" dirty="0"/>
              <a:t>e </a:t>
            </a:r>
            <a:r>
              <a:rPr lang="pt-BR" dirty="0" smtClean="0"/>
              <a:t>linguagem)?</a:t>
            </a: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estilo de aprendizagem (</a:t>
            </a:r>
            <a:r>
              <a:rPr lang="pt-BR" dirty="0" smtClean="0"/>
              <a:t>motivação, </a:t>
            </a:r>
            <a:r>
              <a:rPr lang="pt-BR" dirty="0"/>
              <a:t>capacidade de </a:t>
            </a:r>
            <a:r>
              <a:rPr lang="pt-BR" dirty="0" smtClean="0"/>
              <a:t>atenção</a:t>
            </a:r>
            <a:r>
              <a:rPr lang="pt-BR" dirty="0"/>
              <a:t>, </a:t>
            </a:r>
            <a:r>
              <a:rPr lang="pt-BR" dirty="0" smtClean="0"/>
              <a:t>interesses acadêmicos</a:t>
            </a:r>
            <a:r>
              <a:rPr lang="pt-BR" dirty="0"/>
              <a:t>, </a:t>
            </a:r>
            <a:r>
              <a:rPr lang="pt-BR" dirty="0" smtClean="0"/>
              <a:t>estratégias próprias </a:t>
            </a:r>
            <a:r>
              <a:rPr lang="pt-BR" dirty="0"/>
              <a:t>de aprendizagem, tipos preferenciais </a:t>
            </a:r>
            <a:r>
              <a:rPr lang="pt-BR" dirty="0" smtClean="0"/>
              <a:t>de agrupamentos </a:t>
            </a:r>
            <a:r>
              <a:rPr lang="pt-BR" dirty="0"/>
              <a:t>que facilitam a aprendizagem e </a:t>
            </a:r>
            <a:r>
              <a:rPr lang="pt-BR" dirty="0" smtClean="0"/>
              <a:t>condições físico-ambientais mais favoráveis </a:t>
            </a:r>
            <a:r>
              <a:rPr lang="pt-BR" dirty="0"/>
              <a:t>para aprender</a:t>
            </a:r>
            <a:r>
              <a:rPr lang="pt-BR" dirty="0" smtClean="0"/>
              <a:t>)?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3225" cy="19716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0"/>
            <a:ext cx="31908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399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Proposta da Semana Pedagógica  Escolas Especializadas </vt:lpstr>
      <vt:lpstr>Proposta da Semana Pedagógica  Escolas Especializadas</vt:lpstr>
      <vt:lpstr>Proposta da Semana Pedagógica  Escolas Especializadas</vt:lpstr>
      <vt:lpstr>Apresentação do PowerPoint</vt:lpstr>
      <vt:lpstr>Apresentação do PowerPoint</vt:lpstr>
      <vt:lpstr>Apresentação do PowerPoint</vt:lpstr>
      <vt:lpstr>Apresentação do PowerPoint</vt:lpstr>
      <vt:lpstr>Avaliação diagnóstica/formativa –  Construção de um modelo de Relatório</vt:lpstr>
      <vt:lpstr>Reflexão sobre o produto da avaliação da unidades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Criseida Rowena Zambotto de Lima</dc:creator>
  <cp:lastModifiedBy>Mike Zanido Arvani</cp:lastModifiedBy>
  <cp:revision>40</cp:revision>
  <dcterms:created xsi:type="dcterms:W3CDTF">2020-12-14T21:57:56Z</dcterms:created>
  <dcterms:modified xsi:type="dcterms:W3CDTF">2021-01-29T19:38:22Z</dcterms:modified>
</cp:coreProperties>
</file>